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6858000" cx="12192000"/>
  <p:notesSz cx="6858000" cy="9144000"/>
  <p:embeddedFontLst>
    <p:embeddedFont>
      <p:font typeface="Lato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Lato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ato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7.xml"/><Relationship Id="rId33" Type="http://schemas.openxmlformats.org/officeDocument/2006/relationships/font" Target="fonts/Montserrat-bold.fntdata"/><Relationship Id="rId10" Type="http://schemas.openxmlformats.org/officeDocument/2006/relationships/slide" Target="slides/slide6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9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8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581f6e5df8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581f6e5df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58b9d9a21d_0_1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58b9d9a21d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8b9d9a21d_0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8b9d9a21d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8b9d9a21d_0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8b9d9a21d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8b9d9a21d_0_1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8b9d9a21d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8b9d9a21d_0_1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58b9d9a21d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58b9d9a21d_0_1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58b9d9a21d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58b9d9a21d_0_1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58b9d9a21d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8b9d9a21d_0_1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8b9d9a21d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58b9d9a21d_0_1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58b9d9a21d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58b9d9a21d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58b9d9a21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8b9d9a21d_0_19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8b9d9a21d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58b9d9a21d_0_2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58b9d9a21d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8b9d9a21d_0_2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8b9d9a21d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58b9d9a21d_0_2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58b9d9a21d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56c644d0a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56c644d0a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581f6e5df8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581f6e5df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581f6e5df8_0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581f6e5df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3" name="Google Shape;13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4242851"/>
            <a:ext cx="8968084" cy="2759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4" name="Google Shape;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11716" y="4243845"/>
            <a:ext cx="3077108" cy="276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 txBox="1"/>
          <p:nvPr>
            <p:ph type="ctrTitle"/>
          </p:nvPr>
        </p:nvSpPr>
        <p:spPr>
          <a:xfrm>
            <a:off x="680322" y="2733709"/>
            <a:ext cx="8144134" cy="137307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subTitle"/>
          </p:nvPr>
        </p:nvSpPr>
        <p:spPr>
          <a:xfrm>
            <a:off x="680322" y="4394039"/>
            <a:ext cx="8144134" cy="11176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9255346" y="2750337"/>
            <a:ext cx="1171888" cy="13564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04" name="Google Shape;10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05" name="Google Shape;10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1"/>
          <p:cNvSpPr txBox="1"/>
          <p:nvPr>
            <p:ph type="title"/>
          </p:nvPr>
        </p:nvSpPr>
        <p:spPr>
          <a:xfrm>
            <a:off x="680322" y="4711616"/>
            <a:ext cx="9613859" cy="453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11"/>
          <p:cNvSpPr/>
          <p:nvPr>
            <p:ph idx="2" type="pic"/>
          </p:nvPr>
        </p:nvSpPr>
        <p:spPr>
          <a:xfrm>
            <a:off x="680322" y="609597"/>
            <a:ext cx="9613859" cy="3589575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784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10" name="Google Shape;110;p11"/>
          <p:cNvSpPr txBox="1"/>
          <p:nvPr>
            <p:ph idx="1" type="body"/>
          </p:nvPr>
        </p:nvSpPr>
        <p:spPr>
          <a:xfrm>
            <a:off x="680319" y="5169583"/>
            <a:ext cx="9613862" cy="6229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1" name="Google Shape;111;p11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11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11"/>
          <p:cNvSpPr txBox="1"/>
          <p:nvPr>
            <p:ph idx="12" type="sldNum"/>
          </p:nvPr>
        </p:nvSpPr>
        <p:spPr>
          <a:xfrm>
            <a:off x="10729455" y="4711309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>
  <p:cSld name="Title and Caption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15" name="Google Shape;11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16" name="Google Shape;11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2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2"/>
          <p:cNvSpPr txBox="1"/>
          <p:nvPr>
            <p:ph type="title"/>
          </p:nvPr>
        </p:nvSpPr>
        <p:spPr>
          <a:xfrm>
            <a:off x="680322" y="609597"/>
            <a:ext cx="9613858" cy="3592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12"/>
          <p:cNvSpPr txBox="1"/>
          <p:nvPr>
            <p:ph idx="1" type="body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1" name="Google Shape;121;p12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12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10729455" y="471161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>
  <p:cSld name="Quote with Caption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25" name="Google Shape;125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26" name="Google Shape;126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3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13"/>
          <p:cNvSpPr txBox="1"/>
          <p:nvPr>
            <p:ph type="title"/>
          </p:nvPr>
        </p:nvSpPr>
        <p:spPr>
          <a:xfrm>
            <a:off x="1127856" y="609598"/>
            <a:ext cx="8718877" cy="30360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13"/>
          <p:cNvSpPr txBox="1"/>
          <p:nvPr>
            <p:ph idx="1" type="body"/>
          </p:nvPr>
        </p:nvSpPr>
        <p:spPr>
          <a:xfrm>
            <a:off x="1402288" y="3653379"/>
            <a:ext cx="8156579" cy="548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1" name="Google Shape;131;p13"/>
          <p:cNvSpPr txBox="1"/>
          <p:nvPr>
            <p:ph idx="2" type="body"/>
          </p:nvPr>
        </p:nvSpPr>
        <p:spPr>
          <a:xfrm>
            <a:off x="680322" y="4711615"/>
            <a:ext cx="9613859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2" name="Google Shape;132;p13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13"/>
          <p:cNvSpPr txBox="1"/>
          <p:nvPr>
            <p:ph idx="12" type="sldNum"/>
          </p:nvPr>
        </p:nvSpPr>
        <p:spPr>
          <a:xfrm>
            <a:off x="10729455" y="470992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13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b="0" i="0" lang="en-US" sz="7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“</a:t>
            </a:r>
            <a:endParaRPr/>
          </a:p>
        </p:txBody>
      </p:sp>
      <p:sp>
        <p:nvSpPr>
          <p:cNvPr id="136" name="Google Shape;136;p13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Trebuchet MS"/>
              <a:buNone/>
            </a:pPr>
            <a:r>
              <a:rPr b="0" i="0" lang="en-US" sz="7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>
  <p:cSld name="Name Card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38" name="Google Shape;13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5928628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39" name="Google Shape;13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5929622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4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4"/>
          <p:cNvSpPr txBox="1"/>
          <p:nvPr>
            <p:ph type="title"/>
          </p:nvPr>
        </p:nvSpPr>
        <p:spPr>
          <a:xfrm>
            <a:off x="680319" y="4711615"/>
            <a:ext cx="9613862" cy="5885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14"/>
          <p:cNvSpPr txBox="1"/>
          <p:nvPr>
            <p:ph idx="1" type="body"/>
          </p:nvPr>
        </p:nvSpPr>
        <p:spPr>
          <a:xfrm>
            <a:off x="680320" y="5300149"/>
            <a:ext cx="9613862" cy="5022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p14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4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14"/>
          <p:cNvSpPr txBox="1"/>
          <p:nvPr>
            <p:ph idx="12" type="sldNum"/>
          </p:nvPr>
        </p:nvSpPr>
        <p:spPr>
          <a:xfrm>
            <a:off x="10729455" y="470992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48" name="Google Shape;14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49" name="Google Shape;14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5"/>
          <p:cNvSpPr txBox="1"/>
          <p:nvPr>
            <p:ph type="title"/>
          </p:nvPr>
        </p:nvSpPr>
        <p:spPr>
          <a:xfrm>
            <a:off x="669222" y="753228"/>
            <a:ext cx="9624960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5"/>
          <p:cNvSpPr txBox="1"/>
          <p:nvPr>
            <p:ph idx="1" type="body"/>
          </p:nvPr>
        </p:nvSpPr>
        <p:spPr>
          <a:xfrm>
            <a:off x="660946" y="2336873"/>
            <a:ext cx="3070034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4" name="Google Shape;154;p15"/>
          <p:cNvSpPr txBox="1"/>
          <p:nvPr>
            <p:ph idx="2" type="body"/>
          </p:nvPr>
        </p:nvSpPr>
        <p:spPr>
          <a:xfrm>
            <a:off x="680322" y="3022673"/>
            <a:ext cx="3049702" cy="291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5" name="Google Shape;155;p15"/>
          <p:cNvSpPr txBox="1"/>
          <p:nvPr>
            <p:ph idx="3" type="body"/>
          </p:nvPr>
        </p:nvSpPr>
        <p:spPr>
          <a:xfrm>
            <a:off x="3956025" y="233687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6" name="Google Shape;156;p15"/>
          <p:cNvSpPr txBox="1"/>
          <p:nvPr>
            <p:ph idx="4" type="body"/>
          </p:nvPr>
        </p:nvSpPr>
        <p:spPr>
          <a:xfrm>
            <a:off x="3945470" y="3022673"/>
            <a:ext cx="3063240" cy="291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7" name="Google Shape;157;p15"/>
          <p:cNvSpPr txBox="1"/>
          <p:nvPr>
            <p:ph idx="5" type="body"/>
          </p:nvPr>
        </p:nvSpPr>
        <p:spPr>
          <a:xfrm>
            <a:off x="7224156" y="2336873"/>
            <a:ext cx="307002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58" name="Google Shape;158;p15"/>
          <p:cNvSpPr txBox="1"/>
          <p:nvPr>
            <p:ph idx="6" type="body"/>
          </p:nvPr>
        </p:nvSpPr>
        <p:spPr>
          <a:xfrm>
            <a:off x="7224156" y="3022673"/>
            <a:ext cx="3070025" cy="291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59" name="Google Shape;159;p15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15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15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63" name="Google Shape;163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64" name="Google Shape;164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6"/>
          <p:cNvSpPr txBox="1"/>
          <p:nvPr>
            <p:ph type="title"/>
          </p:nvPr>
        </p:nvSpPr>
        <p:spPr>
          <a:xfrm>
            <a:off x="680322" y="753228"/>
            <a:ext cx="9613860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6"/>
          <p:cNvSpPr txBox="1"/>
          <p:nvPr>
            <p:ph idx="1" type="body"/>
          </p:nvPr>
        </p:nvSpPr>
        <p:spPr>
          <a:xfrm>
            <a:off x="680318" y="4297503"/>
            <a:ext cx="304970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9" name="Google Shape;169;p16"/>
          <p:cNvSpPr/>
          <p:nvPr>
            <p:ph idx="2" type="pic"/>
          </p:nvPr>
        </p:nvSpPr>
        <p:spPr>
          <a:xfrm>
            <a:off x="680318" y="2336873"/>
            <a:ext cx="3049705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0" name="Google Shape;170;p16"/>
          <p:cNvSpPr txBox="1"/>
          <p:nvPr>
            <p:ph idx="3" type="body"/>
          </p:nvPr>
        </p:nvSpPr>
        <p:spPr>
          <a:xfrm>
            <a:off x="680318" y="4873765"/>
            <a:ext cx="3049705" cy="1062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1" name="Google Shape;171;p16"/>
          <p:cNvSpPr txBox="1"/>
          <p:nvPr>
            <p:ph idx="4" type="body"/>
          </p:nvPr>
        </p:nvSpPr>
        <p:spPr>
          <a:xfrm>
            <a:off x="3945471" y="4297503"/>
            <a:ext cx="3063240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2" name="Google Shape;172;p16"/>
          <p:cNvSpPr/>
          <p:nvPr>
            <p:ph idx="5" type="pic"/>
          </p:nvPr>
        </p:nvSpPr>
        <p:spPr>
          <a:xfrm>
            <a:off x="3945470" y="2336873"/>
            <a:ext cx="3063240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3" name="Google Shape;173;p16"/>
          <p:cNvSpPr txBox="1"/>
          <p:nvPr>
            <p:ph idx="6" type="body"/>
          </p:nvPr>
        </p:nvSpPr>
        <p:spPr>
          <a:xfrm>
            <a:off x="3944117" y="4873764"/>
            <a:ext cx="3067297" cy="1062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4" name="Google Shape;174;p16"/>
          <p:cNvSpPr txBox="1"/>
          <p:nvPr>
            <p:ph idx="7" type="body"/>
          </p:nvPr>
        </p:nvSpPr>
        <p:spPr>
          <a:xfrm>
            <a:off x="7230678" y="4297503"/>
            <a:ext cx="3063505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5" name="Google Shape;175;p16"/>
          <p:cNvSpPr/>
          <p:nvPr>
            <p:ph idx="8" type="pic"/>
          </p:nvPr>
        </p:nvSpPr>
        <p:spPr>
          <a:xfrm>
            <a:off x="7230677" y="2336873"/>
            <a:ext cx="3063505" cy="1524000"/>
          </a:xfrm>
          <a:prstGeom prst="roundRect">
            <a:avLst>
              <a:gd fmla="val 0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6" name="Google Shape;176;p16"/>
          <p:cNvSpPr txBox="1"/>
          <p:nvPr>
            <p:ph idx="9" type="body"/>
          </p:nvPr>
        </p:nvSpPr>
        <p:spPr>
          <a:xfrm>
            <a:off x="7230553" y="4873762"/>
            <a:ext cx="3067563" cy="10624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77" name="Google Shape;177;p16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16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6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181" name="Google Shape;18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182" name="Google Shape;18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7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6" name="Google Shape;186;p17"/>
          <p:cNvSpPr txBox="1"/>
          <p:nvPr>
            <p:ph idx="1" type="body"/>
          </p:nvPr>
        </p:nvSpPr>
        <p:spPr>
          <a:xfrm rot="5400000">
            <a:off x="3687593" y="-670399"/>
            <a:ext cx="3599316" cy="96138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17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17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7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8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8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"/>
          <p:cNvSpPr txBox="1"/>
          <p:nvPr>
            <p:ph type="title"/>
          </p:nvPr>
        </p:nvSpPr>
        <p:spPr>
          <a:xfrm rot="5400000">
            <a:off x="8489252" y="2249576"/>
            <a:ext cx="4353760" cy="10738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8"/>
          <p:cNvSpPr txBox="1"/>
          <p:nvPr>
            <p:ph idx="1" type="body"/>
          </p:nvPr>
        </p:nvSpPr>
        <p:spPr>
          <a:xfrm rot="5400000">
            <a:off x="2452029" y="-1162110"/>
            <a:ext cx="5326589" cy="8870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18"/>
          <p:cNvSpPr txBox="1"/>
          <p:nvPr>
            <p:ph idx="10" type="dt"/>
          </p:nvPr>
        </p:nvSpPr>
        <p:spPr>
          <a:xfrm>
            <a:off x="6807126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18"/>
          <p:cNvSpPr txBox="1"/>
          <p:nvPr>
            <p:ph idx="11" type="ftr"/>
          </p:nvPr>
        </p:nvSpPr>
        <p:spPr>
          <a:xfrm>
            <a:off x="680321" y="5936188"/>
            <a:ext cx="61268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18"/>
          <p:cNvSpPr txBox="1"/>
          <p:nvPr>
            <p:ph idx="12" type="sldNum"/>
          </p:nvPr>
        </p:nvSpPr>
        <p:spPr>
          <a:xfrm>
            <a:off x="10097550" y="5398633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algn="ctr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algn="ctr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algn="ctr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algn="ctr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algn="ctr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algn="ctr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algn="ctr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algn="ctr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33" name="Google Shape;33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4086907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4" y="4087901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4"/>
          <p:cNvSpPr txBox="1"/>
          <p:nvPr>
            <p:ph type="title"/>
          </p:nvPr>
        </p:nvSpPr>
        <p:spPr>
          <a:xfrm>
            <a:off x="680322" y="2869895"/>
            <a:ext cx="9613860" cy="10907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680322" y="4232171"/>
            <a:ext cx="9613860" cy="17040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2" type="sldNum"/>
          </p:nvPr>
        </p:nvSpPr>
        <p:spPr>
          <a:xfrm>
            <a:off x="10729455" y="2869895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43" name="Google Shape;43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44" name="Google Shape;4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" type="body"/>
          </p:nvPr>
        </p:nvSpPr>
        <p:spPr>
          <a:xfrm>
            <a:off x="680320" y="2336873"/>
            <a:ext cx="4698358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5"/>
          <p:cNvSpPr txBox="1"/>
          <p:nvPr>
            <p:ph idx="2" type="body"/>
          </p:nvPr>
        </p:nvSpPr>
        <p:spPr>
          <a:xfrm>
            <a:off x="5594123" y="2336873"/>
            <a:ext cx="4700058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54" name="Google Shape;5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55" name="Google Shape;5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6"/>
          <p:cNvSpPr txBox="1"/>
          <p:nvPr>
            <p:ph type="title"/>
          </p:nvPr>
        </p:nvSpPr>
        <p:spPr>
          <a:xfrm>
            <a:off x="680319" y="753229"/>
            <a:ext cx="9613863" cy="10809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6"/>
          <p:cNvSpPr txBox="1"/>
          <p:nvPr>
            <p:ph idx="1" type="body"/>
          </p:nvPr>
        </p:nvSpPr>
        <p:spPr>
          <a:xfrm>
            <a:off x="906350" y="2336873"/>
            <a:ext cx="4472327" cy="6931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6"/>
          <p:cNvSpPr txBox="1"/>
          <p:nvPr>
            <p:ph idx="2" type="body"/>
          </p:nvPr>
        </p:nvSpPr>
        <p:spPr>
          <a:xfrm>
            <a:off x="680322" y="3030008"/>
            <a:ext cx="4698355" cy="2906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6"/>
          <p:cNvSpPr txBox="1"/>
          <p:nvPr>
            <p:ph idx="3" type="body"/>
          </p:nvPr>
        </p:nvSpPr>
        <p:spPr>
          <a:xfrm>
            <a:off x="5820154" y="2336873"/>
            <a:ext cx="4474028" cy="6920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2" name="Google Shape;62;p6"/>
          <p:cNvSpPr txBox="1"/>
          <p:nvPr>
            <p:ph idx="4" type="body"/>
          </p:nvPr>
        </p:nvSpPr>
        <p:spPr>
          <a:xfrm>
            <a:off x="5594123" y="3030008"/>
            <a:ext cx="4700059" cy="29061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6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67" name="Google Shape;67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68" name="Google Shape;6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7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7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Short.png" id="76" name="Google Shape;76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8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82" name="Google Shape;82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83" name="Google Shape;8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9"/>
          <p:cNvSpPr txBox="1"/>
          <p:nvPr>
            <p:ph type="title"/>
          </p:nvPr>
        </p:nvSpPr>
        <p:spPr>
          <a:xfrm>
            <a:off x="680321" y="753227"/>
            <a:ext cx="9613859" cy="10809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9"/>
          <p:cNvSpPr txBox="1"/>
          <p:nvPr>
            <p:ph idx="1" type="body"/>
          </p:nvPr>
        </p:nvSpPr>
        <p:spPr>
          <a:xfrm>
            <a:off x="4685846" y="2336873"/>
            <a:ext cx="5608336" cy="3599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9"/>
          <p:cNvSpPr txBox="1"/>
          <p:nvPr>
            <p:ph idx="2" type="body"/>
          </p:nvPr>
        </p:nvSpPr>
        <p:spPr>
          <a:xfrm>
            <a:off x="680322" y="2336872"/>
            <a:ext cx="3790078" cy="35993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9" name="Google Shape;89;p9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9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9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D-ShadowLong.png" id="93" name="Google Shape;9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970240"/>
            <a:ext cx="10437812" cy="321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D-ShadowShort.png" id="94" name="Google Shape;9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585826" y="1971234"/>
            <a:ext cx="1602997" cy="14427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0"/>
          <p:cNvSpPr txBox="1"/>
          <p:nvPr>
            <p:ph type="title"/>
          </p:nvPr>
        </p:nvSpPr>
        <p:spPr>
          <a:xfrm>
            <a:off x="680323" y="753228"/>
            <a:ext cx="9613857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0"/>
          <p:cNvSpPr/>
          <p:nvPr>
            <p:ph idx="2" type="pic"/>
          </p:nvPr>
        </p:nvSpPr>
        <p:spPr>
          <a:xfrm>
            <a:off x="4868333" y="2336874"/>
            <a:ext cx="5425849" cy="3599312"/>
          </a:xfrm>
          <a:prstGeom prst="rect">
            <a:avLst/>
          </a:prstGeom>
          <a:noFill/>
          <a:ln>
            <a:noFill/>
          </a:ln>
          <a:effectLst>
            <a:outerShdw blurRad="76200" rotWithShape="0" algn="tl" dir="5040000" dist="63500">
              <a:srgbClr val="000000">
                <a:alpha val="40784"/>
              </a:srgbClr>
            </a:outerShdw>
          </a:effectLst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9" name="Google Shape;99;p10"/>
          <p:cNvSpPr txBox="1"/>
          <p:nvPr>
            <p:ph idx="1" type="body"/>
          </p:nvPr>
        </p:nvSpPr>
        <p:spPr>
          <a:xfrm>
            <a:off x="680323" y="2336873"/>
            <a:ext cx="3876256" cy="359931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10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10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10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/>
            </a:lvl1pPr>
            <a:lvl2pPr indent="0" lvl="1" marL="0" algn="l">
              <a:spcBef>
                <a:spcPts val="0"/>
              </a:spcBef>
              <a:buNone/>
              <a:defRPr/>
            </a:lvl2pPr>
            <a:lvl3pPr indent="0" lvl="2" marL="0" algn="l">
              <a:spcBef>
                <a:spcPts val="0"/>
              </a:spcBef>
              <a:buNone/>
              <a:defRPr/>
            </a:lvl3pPr>
            <a:lvl4pPr indent="0" lvl="3" marL="0" algn="l">
              <a:spcBef>
                <a:spcPts val="0"/>
              </a:spcBef>
              <a:buNone/>
              <a:defRPr/>
            </a:lvl4pPr>
            <a:lvl5pPr indent="0" lvl="4" marL="0" algn="l">
              <a:spcBef>
                <a:spcPts val="0"/>
              </a:spcBef>
              <a:buNone/>
              <a:defRPr/>
            </a:lvl5pPr>
            <a:lvl6pPr indent="0" lvl="5" marL="0" algn="l">
              <a:spcBef>
                <a:spcPts val="0"/>
              </a:spcBef>
              <a:buNone/>
              <a:defRPr/>
            </a:lvl6pPr>
            <a:lvl7pPr indent="0" lvl="6" marL="0" algn="l">
              <a:spcBef>
                <a:spcPts val="0"/>
              </a:spcBef>
              <a:buNone/>
              <a:defRPr/>
            </a:lvl7pPr>
            <a:lvl8pPr indent="0" lvl="7" marL="0" algn="l">
              <a:spcBef>
                <a:spcPts val="0"/>
              </a:spcBef>
              <a:buNone/>
              <a:defRPr/>
            </a:lvl8pPr>
            <a:lvl9pPr indent="0" lvl="8" marL="0" algn="l">
              <a:spcBef>
                <a:spcPts val="0"/>
              </a:spcBef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3EAAC0"/>
            </a:gs>
            <a:gs pos="50000">
              <a:srgbClr val="3D759A"/>
            </a:gs>
            <a:gs pos="100000">
              <a:srgbClr val="1A1A4A"/>
            </a:gs>
          </a:gsLst>
          <a:lin ang="252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shOverlay-FullResolve.png" id="6" name="Google Shape;6;p1"/>
          <p:cNvPicPr preferRelativeResize="0"/>
          <p:nvPr/>
        </p:nvPicPr>
        <p:blipFill rotWithShape="1">
          <a:blip r:embed="rId1">
            <a:alphaModFix amt="10000"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5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36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20.jpg"/><Relationship Id="rId5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Relationship Id="rId5" Type="http://schemas.openxmlformats.org/officeDocument/2006/relationships/image" Target="../media/image2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"/>
          <p:cNvSpPr txBox="1"/>
          <p:nvPr>
            <p:ph type="ctrTitle"/>
          </p:nvPr>
        </p:nvSpPr>
        <p:spPr>
          <a:xfrm>
            <a:off x="1094751" y="424675"/>
            <a:ext cx="10124700" cy="1373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</a:pPr>
            <a:r>
              <a:rPr lang="en-US" sz="5000"/>
              <a:t>DOE Collegiate Wind Competition ‘19 - Electrical Design</a:t>
            </a:r>
            <a:endParaRPr sz="5000"/>
          </a:p>
        </p:txBody>
      </p:sp>
      <p:sp>
        <p:nvSpPr>
          <p:cNvPr id="203" name="Google Shape;203;p19"/>
          <p:cNvSpPr txBox="1"/>
          <p:nvPr>
            <p:ph idx="1" type="subTitle"/>
          </p:nvPr>
        </p:nvSpPr>
        <p:spPr>
          <a:xfrm>
            <a:off x="404550" y="4403925"/>
            <a:ext cx="2418000" cy="11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Abdallah Alsharrah Juntong Liu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en-US"/>
              <a:t>Chris Taylor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404550" y="2797500"/>
            <a:ext cx="75093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Team Turbine Electric</a:t>
            </a:r>
            <a:endParaRPr sz="35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4/26/19</a:t>
            </a:r>
            <a:endParaRPr sz="35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"/>
          <p:cNvSpPr txBox="1"/>
          <p:nvPr>
            <p:ph type="title"/>
          </p:nvPr>
        </p:nvSpPr>
        <p:spPr>
          <a:xfrm>
            <a:off x="680321" y="901228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AC-DC Rectifier - Construction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8"/>
          <p:cNvSpPr txBox="1"/>
          <p:nvPr>
            <p:ph idx="1" type="body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Components: 330uF Capacitor, 6 Schottky Diodes, 2k Ohm Resistor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6600" y="3246450"/>
            <a:ext cx="6121249" cy="308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8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3" name="Google Shape;283;p28"/>
          <p:cNvSpPr txBox="1"/>
          <p:nvPr/>
        </p:nvSpPr>
        <p:spPr>
          <a:xfrm>
            <a:off x="11418300" y="6488700"/>
            <a:ext cx="77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Chris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/>
          <p:nvPr>
            <p:ph type="title"/>
          </p:nvPr>
        </p:nvSpPr>
        <p:spPr>
          <a:xfrm>
            <a:off x="680321" y="920978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AC-DC Rectifier - Testing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9"/>
          <p:cNvSpPr txBox="1"/>
          <p:nvPr>
            <p:ph idx="1" type="body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/>
              <a:t>The rectifier was tested on both an open and closed circuit by using a dynamometer. The open circuit test determined the maximum voltage expected while the closed circuit helped verify that the components could maintain functionality with increased amperage.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325" y="3206975"/>
            <a:ext cx="3203775" cy="344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7825" y="3414201"/>
            <a:ext cx="7247124" cy="3025974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9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" name="Google Shape;293;p29"/>
          <p:cNvSpPr txBox="1"/>
          <p:nvPr/>
        </p:nvSpPr>
        <p:spPr>
          <a:xfrm>
            <a:off x="11418300" y="6488700"/>
            <a:ext cx="77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Chris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0"/>
          <p:cNvSpPr txBox="1"/>
          <p:nvPr>
            <p:ph type="title"/>
          </p:nvPr>
        </p:nvSpPr>
        <p:spPr>
          <a:xfrm>
            <a:off x="680321" y="911103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AC-DC Rectifier - Final Design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0"/>
          <p:cNvSpPr txBox="1"/>
          <p:nvPr>
            <p:ph idx="1" type="body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Passive Cooling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Consistent Output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Compact Design</a:t>
            </a:r>
            <a:endParaRPr/>
          </a:p>
        </p:txBody>
      </p:sp>
      <p:pic>
        <p:nvPicPr>
          <p:cNvPr id="300" name="Google Shape;3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5000" y="2166853"/>
            <a:ext cx="4419125" cy="43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0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2" name="Google Shape;302;p30"/>
          <p:cNvSpPr txBox="1"/>
          <p:nvPr/>
        </p:nvSpPr>
        <p:spPr>
          <a:xfrm>
            <a:off x="11418300" y="6488700"/>
            <a:ext cx="77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Chris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1"/>
          <p:cNvSpPr txBox="1"/>
          <p:nvPr>
            <p:ph type="title"/>
          </p:nvPr>
        </p:nvSpPr>
        <p:spPr>
          <a:xfrm>
            <a:off x="680321" y="891378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DC-DC Buck Converter - Design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1"/>
          <p:cNvSpPr txBox="1"/>
          <p:nvPr>
            <p:ph idx="1" type="body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Schematics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Part Ordering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Breadboard Testing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Perfboard Soldering</a:t>
            </a:r>
            <a:endParaRPr/>
          </a:p>
        </p:txBody>
      </p:sp>
      <p:pic>
        <p:nvPicPr>
          <p:cNvPr id="309" name="Google Shape;30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7600" y="2505001"/>
            <a:ext cx="5716524" cy="3938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1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1" name="Google Shape;311;p31"/>
          <p:cNvSpPr txBox="1"/>
          <p:nvPr/>
        </p:nvSpPr>
        <p:spPr>
          <a:xfrm>
            <a:off x="11037900" y="6488700"/>
            <a:ext cx="115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Abdallah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2"/>
          <p:cNvSpPr txBox="1"/>
          <p:nvPr>
            <p:ph type="title"/>
          </p:nvPr>
        </p:nvSpPr>
        <p:spPr>
          <a:xfrm>
            <a:off x="680321" y="881503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DC-DC Buck Converter - Construction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2"/>
          <p:cNvSpPr txBox="1"/>
          <p:nvPr>
            <p:ph idx="1" type="body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Breadboard Testing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PerfBoard Soldering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PCB S</a:t>
            </a:r>
            <a:r>
              <a:rPr lang="en-US"/>
              <a:t>chematic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PCB Testing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Full Design Integration</a:t>
            </a:r>
            <a:endParaRPr/>
          </a:p>
        </p:txBody>
      </p:sp>
      <p:pic>
        <p:nvPicPr>
          <p:cNvPr id="318" name="Google Shape;31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3527" y="2336875"/>
            <a:ext cx="4800600" cy="400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2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p32"/>
          <p:cNvSpPr txBox="1"/>
          <p:nvPr/>
        </p:nvSpPr>
        <p:spPr>
          <a:xfrm>
            <a:off x="11037900" y="6488700"/>
            <a:ext cx="115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Abdallah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/>
          <p:nvPr>
            <p:ph type="title"/>
          </p:nvPr>
        </p:nvSpPr>
        <p:spPr>
          <a:xfrm>
            <a:off x="680321" y="901253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DC-DC Buck Converter - Testing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3"/>
          <p:cNvSpPr txBox="1"/>
          <p:nvPr>
            <p:ph idx="1" type="body"/>
          </p:nvPr>
        </p:nvSpPr>
        <p:spPr>
          <a:xfrm>
            <a:off x="680323" y="2336875"/>
            <a:ext cx="49737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The buck converter components were tested on a breadboard with low voltage and current to verify the output voltage was less than the input voltage. The components were then soldered onto a PCB for full scale testing.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27" name="Google Shape;32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700" y="2293825"/>
            <a:ext cx="4331426" cy="4255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3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9" name="Google Shape;329;p33"/>
          <p:cNvSpPr txBox="1"/>
          <p:nvPr/>
        </p:nvSpPr>
        <p:spPr>
          <a:xfrm>
            <a:off x="11037900" y="6488700"/>
            <a:ext cx="115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Abdallah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4"/>
          <p:cNvSpPr txBox="1"/>
          <p:nvPr>
            <p:ph type="title"/>
          </p:nvPr>
        </p:nvSpPr>
        <p:spPr>
          <a:xfrm>
            <a:off x="680321" y="901253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DC-DC Buck Converter - Final Design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4"/>
          <p:cNvSpPr txBox="1"/>
          <p:nvPr>
            <p:ph idx="1" type="body"/>
          </p:nvPr>
        </p:nvSpPr>
        <p:spPr>
          <a:xfrm>
            <a:off x="680323" y="2336875"/>
            <a:ext cx="57435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DC-DC Buck Converter is placed on a customized PCB and controlled by the Arduino which switches the relay to buck mode for the stepping down of the voltage.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1425" y="2430900"/>
            <a:ext cx="4227251" cy="316979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4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8" name="Google Shape;338;p34"/>
          <p:cNvSpPr txBox="1"/>
          <p:nvPr/>
        </p:nvSpPr>
        <p:spPr>
          <a:xfrm>
            <a:off x="11037900" y="6488700"/>
            <a:ext cx="115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Abdallah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9" name="Google Shape;33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6675" y="4263463"/>
            <a:ext cx="2623925" cy="244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0608" y="4263475"/>
            <a:ext cx="2956340" cy="244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5"/>
          <p:cNvSpPr txBox="1"/>
          <p:nvPr>
            <p:ph type="title"/>
          </p:nvPr>
        </p:nvSpPr>
        <p:spPr>
          <a:xfrm>
            <a:off x="680321" y="881528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DC-DC Boost Converter - Design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5"/>
          <p:cNvSpPr txBox="1"/>
          <p:nvPr>
            <p:ph idx="1" type="body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Schematics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Part Ordering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Breadboard Testing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Perfboard Soldering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7" name="Google Shape;34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0825" y="2384450"/>
            <a:ext cx="5883300" cy="405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9" name="Google Shape;349;p35"/>
          <p:cNvSpPr txBox="1"/>
          <p:nvPr/>
        </p:nvSpPr>
        <p:spPr>
          <a:xfrm>
            <a:off x="11037900" y="6488700"/>
            <a:ext cx="115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Abdallah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6"/>
          <p:cNvSpPr txBox="1"/>
          <p:nvPr>
            <p:ph type="title"/>
          </p:nvPr>
        </p:nvSpPr>
        <p:spPr>
          <a:xfrm>
            <a:off x="680321" y="891378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DC-DC Boost Converter - Construction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36"/>
          <p:cNvSpPr txBox="1"/>
          <p:nvPr>
            <p:ph idx="1" type="body"/>
          </p:nvPr>
        </p:nvSpPr>
        <p:spPr>
          <a:xfrm>
            <a:off x="680325" y="2336863"/>
            <a:ext cx="37206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Breadboard Testing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Perfboard Soldering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PCB Schematic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PCB Testing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Full Design Integration</a:t>
            </a:r>
            <a:endParaRPr/>
          </a:p>
        </p:txBody>
      </p:sp>
      <p:pic>
        <p:nvPicPr>
          <p:cNvPr id="356" name="Google Shape;35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7227" y="2988478"/>
            <a:ext cx="7012575" cy="229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6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8" name="Google Shape;358;p36"/>
          <p:cNvSpPr txBox="1"/>
          <p:nvPr/>
        </p:nvSpPr>
        <p:spPr>
          <a:xfrm>
            <a:off x="11037900" y="6488700"/>
            <a:ext cx="115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Abdallah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7"/>
          <p:cNvSpPr txBox="1"/>
          <p:nvPr>
            <p:ph type="title"/>
          </p:nvPr>
        </p:nvSpPr>
        <p:spPr>
          <a:xfrm>
            <a:off x="680321" y="901253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DC-DC Boost Converter - Testing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7"/>
          <p:cNvSpPr txBox="1"/>
          <p:nvPr>
            <p:ph idx="1" type="body"/>
          </p:nvPr>
        </p:nvSpPr>
        <p:spPr>
          <a:xfrm>
            <a:off x="680326" y="2336875"/>
            <a:ext cx="49443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/>
              <a:t>The components for the boost converter were first tested using a breadboard with low input voltage. The Arduino was used to measure the output voltage and adjust the duty cycle depending on the input voltage. The components were then soldered onto a perf board for higher voltage testing.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5" name="Google Shape;36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5674" y="2168625"/>
            <a:ext cx="4028451" cy="44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7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7" name="Google Shape;367;p37"/>
          <p:cNvSpPr txBox="1"/>
          <p:nvPr/>
        </p:nvSpPr>
        <p:spPr>
          <a:xfrm>
            <a:off x="11037900" y="6488700"/>
            <a:ext cx="115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Abdallah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0"/>
          <p:cNvSpPr txBox="1"/>
          <p:nvPr>
            <p:ph idx="1" type="body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We are Team Turbine Electric of the DOE Collegiate Wind Competition.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325" y="3080501"/>
            <a:ext cx="5278599" cy="28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8586" y="3080500"/>
            <a:ext cx="5271691" cy="285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0"/>
          <p:cNvSpPr txBox="1"/>
          <p:nvPr/>
        </p:nvSpPr>
        <p:spPr>
          <a:xfrm>
            <a:off x="747525" y="6002125"/>
            <a:ext cx="45522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</a:rPr>
              <a:t>(Picture of Team Turbine Electric)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13" name="Google Shape;213;p20"/>
          <p:cNvSpPr txBox="1"/>
          <p:nvPr/>
        </p:nvSpPr>
        <p:spPr>
          <a:xfrm>
            <a:off x="6821575" y="6002125"/>
            <a:ext cx="46857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</a:rPr>
              <a:t>(Picture of both EE team and ME team)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214" name="Google Shape;214;p20"/>
          <p:cNvSpPr txBox="1"/>
          <p:nvPr>
            <p:ph type="title"/>
          </p:nvPr>
        </p:nvSpPr>
        <p:spPr>
          <a:xfrm>
            <a:off x="680321" y="732403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Team Introduction</a:t>
            </a:r>
            <a:endParaRPr/>
          </a:p>
        </p:txBody>
      </p:sp>
      <p:sp>
        <p:nvSpPr>
          <p:cNvPr id="215" name="Google Shape;215;p20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6" name="Google Shape;216;p20"/>
          <p:cNvSpPr txBox="1"/>
          <p:nvPr/>
        </p:nvSpPr>
        <p:spPr>
          <a:xfrm>
            <a:off x="11161800" y="6488700"/>
            <a:ext cx="103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Juntong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8"/>
          <p:cNvSpPr txBox="1"/>
          <p:nvPr>
            <p:ph type="title"/>
          </p:nvPr>
        </p:nvSpPr>
        <p:spPr>
          <a:xfrm>
            <a:off x="680321" y="911103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DC-DC Boost Converter - Final Design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8"/>
          <p:cNvSpPr txBox="1"/>
          <p:nvPr>
            <p:ph idx="1" type="body"/>
          </p:nvPr>
        </p:nvSpPr>
        <p:spPr>
          <a:xfrm>
            <a:off x="680323" y="2336875"/>
            <a:ext cx="57237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DC-DC Boost Converter is placed on a customized PCB and controlled by the Arduino which switches the relay to boost mode for the stepping up of the voltage.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8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5" name="Google Shape;375;p38"/>
          <p:cNvSpPr txBox="1"/>
          <p:nvPr/>
        </p:nvSpPr>
        <p:spPr>
          <a:xfrm>
            <a:off x="11037900" y="6488700"/>
            <a:ext cx="1154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Abdallah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6" name="Google Shape;37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6477" y="2144400"/>
            <a:ext cx="5573129" cy="199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463" y="4243613"/>
            <a:ext cx="3120897" cy="214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49794" y="4194637"/>
            <a:ext cx="2389807" cy="2239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"/>
          <p:cNvSpPr txBox="1"/>
          <p:nvPr>
            <p:ph type="title"/>
          </p:nvPr>
        </p:nvSpPr>
        <p:spPr>
          <a:xfrm>
            <a:off x="680321" y="911103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Electronics Enclosure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39"/>
          <p:cNvSpPr txBox="1"/>
          <p:nvPr>
            <p:ph idx="1" type="body"/>
          </p:nvPr>
        </p:nvSpPr>
        <p:spPr>
          <a:xfrm>
            <a:off x="680323" y="2336875"/>
            <a:ext cx="54537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NEMA 3 Enclosure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Subpanel for easy removal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Housing for all electrical components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39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6" name="Google Shape;386;p39"/>
          <p:cNvSpPr txBox="1"/>
          <p:nvPr/>
        </p:nvSpPr>
        <p:spPr>
          <a:xfrm>
            <a:off x="11497200" y="6488700"/>
            <a:ext cx="694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Chris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87" name="Google Shape;3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489064" y="2712139"/>
            <a:ext cx="4180324" cy="342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0"/>
          <p:cNvSpPr txBox="1"/>
          <p:nvPr>
            <p:ph type="ctrTitle"/>
          </p:nvPr>
        </p:nvSpPr>
        <p:spPr>
          <a:xfrm>
            <a:off x="561897" y="3197484"/>
            <a:ext cx="8144100" cy="13731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/>
              <a:t>Thank you to... </a:t>
            </a:r>
            <a:endParaRPr sz="4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0"/>
          <p:cNvSpPr txBox="1"/>
          <p:nvPr>
            <p:ph idx="1" type="subTitle"/>
          </p:nvPr>
        </p:nvSpPr>
        <p:spPr>
          <a:xfrm>
            <a:off x="680322" y="4394039"/>
            <a:ext cx="8144100" cy="1117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Professor Willy, Dr. Yaramasu, Dr. Winfree, Han Peng</a:t>
            </a:r>
            <a:endParaRPr/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The DOE for hosting the competition.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1"/>
          <p:cNvSpPr txBox="1"/>
          <p:nvPr>
            <p:ph type="ctrTitle"/>
          </p:nvPr>
        </p:nvSpPr>
        <p:spPr>
          <a:xfrm>
            <a:off x="1301975" y="3735654"/>
            <a:ext cx="7065900" cy="834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/>
              <a:t>Questions?</a:t>
            </a:r>
            <a:endParaRPr sz="4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"/>
          <p:cNvSpPr txBox="1"/>
          <p:nvPr>
            <p:ph idx="1" type="body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U.S. Department of Energy is the sponsor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Collegiate Wind Competition</a:t>
            </a:r>
            <a:endParaRPr sz="1800"/>
          </a:p>
          <a:p>
            <a:pPr indent="-3429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Competition hold in Boulder, Co. May 6th-9th.</a:t>
            </a:r>
            <a:endParaRPr sz="1800"/>
          </a:p>
          <a:p>
            <a:pPr indent="-3429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Sixth</a:t>
            </a:r>
            <a:r>
              <a:rPr lang="en-US" sz="1800"/>
              <a:t> team representing NAU at the competition.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Combined design by both electrical and mechanical engineering majors.   </a:t>
            </a:r>
            <a:endParaRPr sz="1800"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Our task is to cover the design, building, and testing of a wind turbine.</a:t>
            </a:r>
            <a:endParaRPr sz="1800"/>
          </a:p>
          <a:p>
            <a:pPr indent="-3429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AC/DC rectifier</a:t>
            </a:r>
            <a:endParaRPr/>
          </a:p>
          <a:p>
            <a:pPr indent="-3429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DC/DC buck-boost converter</a:t>
            </a:r>
            <a:endParaRPr/>
          </a:p>
          <a:p>
            <a:pPr indent="-3429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DC/DC boost converter</a:t>
            </a:r>
            <a:endParaRPr/>
          </a:p>
          <a:p>
            <a:pPr indent="-3429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Combine and test with a wind turbine</a:t>
            </a:r>
            <a:endParaRPr/>
          </a:p>
        </p:txBody>
      </p:sp>
      <p:pic>
        <p:nvPicPr>
          <p:cNvPr descr="A close up of a sign&#10;&#10;Description generated with high confidence" id="222" name="Google Shape;222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6662" y="4470000"/>
            <a:ext cx="5241625" cy="20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1"/>
          <p:cNvSpPr txBox="1"/>
          <p:nvPr>
            <p:ph type="title"/>
          </p:nvPr>
        </p:nvSpPr>
        <p:spPr>
          <a:xfrm>
            <a:off x="680346" y="713753"/>
            <a:ext cx="9613800" cy="108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Project Introduction</a:t>
            </a:r>
            <a:endParaRPr/>
          </a:p>
        </p:txBody>
      </p:sp>
      <p:sp>
        <p:nvSpPr>
          <p:cNvPr id="224" name="Google Shape;224;p21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5" name="Google Shape;225;p21"/>
          <p:cNvSpPr txBox="1"/>
          <p:nvPr/>
        </p:nvSpPr>
        <p:spPr>
          <a:xfrm>
            <a:off x="11161800" y="6488700"/>
            <a:ext cx="103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Juntong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Client Requirements</a:t>
            </a:r>
            <a:endParaRPr/>
          </a:p>
        </p:txBody>
      </p:sp>
      <p:sp>
        <p:nvSpPr>
          <p:cNvPr id="231" name="Google Shape;231;p22"/>
          <p:cNvSpPr txBox="1"/>
          <p:nvPr>
            <p:ph idx="1" type="body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/>
              <a:t>Clients: David Willy, Venkata Yaramasu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Compact &amp; Portable design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Capable of competing in all aspects of the competition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Backup Systems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Modularity for Components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Neat Organization of Wires and Components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/>
          </a:p>
          <a:p>
            <a:pPr indent="-76200" lvl="0" marL="228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32" name="Google Shape;232;p22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3" name="Google Shape;233;p22"/>
          <p:cNvSpPr txBox="1"/>
          <p:nvPr/>
        </p:nvSpPr>
        <p:spPr>
          <a:xfrm>
            <a:off x="11161800" y="6488700"/>
            <a:ext cx="103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Juntong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Engineering Requirements</a:t>
            </a:r>
            <a:endParaRPr/>
          </a:p>
        </p:txBody>
      </p:sp>
      <p:sp>
        <p:nvSpPr>
          <p:cNvPr id="239" name="Google Shape;239;p23"/>
          <p:cNvSpPr txBox="1"/>
          <p:nvPr>
            <p:ph idx="1" type="body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No excessively large capacitors. 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No Batteries of any type.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Independent ground needed on turbine can’t be tied to other components.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Turbine components may draw from the load but must register a zero state of charge at beginning of test.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Must maintain a constant voltage.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Wind speeds between 5 &amp; 11 m/s inclusive maximum duration of 60 seconds or less.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Must withstand a maximum wind speed of 20 m/s</a:t>
            </a:r>
            <a:endParaRPr sz="2000"/>
          </a:p>
        </p:txBody>
      </p:sp>
      <p:sp>
        <p:nvSpPr>
          <p:cNvPr id="240" name="Google Shape;240;p23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" name="Google Shape;241;p23"/>
          <p:cNvSpPr txBox="1"/>
          <p:nvPr/>
        </p:nvSpPr>
        <p:spPr>
          <a:xfrm>
            <a:off x="11161800" y="6488700"/>
            <a:ext cx="1030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Juntong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"/>
          <p:cNvSpPr txBox="1"/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Design Overview</a:t>
            </a:r>
            <a:endParaRPr/>
          </a:p>
        </p:txBody>
      </p:sp>
      <p:sp>
        <p:nvSpPr>
          <p:cNvPr id="247" name="Google Shape;247;p24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8" name="Google Shape;248;p24"/>
          <p:cNvSpPr txBox="1"/>
          <p:nvPr/>
        </p:nvSpPr>
        <p:spPr>
          <a:xfrm>
            <a:off x="11470200" y="6488700"/>
            <a:ext cx="72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Chris</a:t>
            </a:r>
            <a:endParaRPr/>
          </a:p>
        </p:txBody>
      </p:sp>
      <p:pic>
        <p:nvPicPr>
          <p:cNvPr id="249" name="Google Shape;24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5663" y="2187550"/>
            <a:ext cx="8960681" cy="421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"/>
          <p:cNvSpPr txBox="1"/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</a:pPr>
            <a:r>
              <a:rPr lang="en-US"/>
              <a:t>Design Overview</a:t>
            </a:r>
            <a:endParaRPr/>
          </a:p>
        </p:txBody>
      </p:sp>
      <p:sp>
        <p:nvSpPr>
          <p:cNvPr id="255" name="Google Shape;255;p25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6" name="Google Shape;2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350" y="2164375"/>
            <a:ext cx="9414402" cy="433417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5"/>
          <p:cNvSpPr txBox="1"/>
          <p:nvPr/>
        </p:nvSpPr>
        <p:spPr>
          <a:xfrm>
            <a:off x="11470200" y="6437800"/>
            <a:ext cx="721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Chrisdsa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6"/>
          <p:cNvSpPr txBox="1"/>
          <p:nvPr>
            <p:ph type="title"/>
          </p:nvPr>
        </p:nvSpPr>
        <p:spPr>
          <a:xfrm>
            <a:off x="680321" y="753228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Subsystems</a:t>
            </a:r>
            <a:endParaRPr/>
          </a:p>
        </p:txBody>
      </p:sp>
      <p:sp>
        <p:nvSpPr>
          <p:cNvPr id="263" name="Google Shape;263;p26"/>
          <p:cNvSpPr txBox="1"/>
          <p:nvPr>
            <p:ph idx="1" type="body"/>
          </p:nvPr>
        </p:nvSpPr>
        <p:spPr>
          <a:xfrm>
            <a:off x="680321" y="2336873"/>
            <a:ext cx="96138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AC-DC Rectifier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Device that changes alternating current flow (AC) to direct current flow (DC)</a:t>
            </a:r>
            <a:endParaRPr sz="24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DC-DC Buck Converter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A kind of DC converter that has a reduced output voltage</a:t>
            </a:r>
            <a:endParaRPr sz="24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DC-DC Boost Converter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Produces an output voltage which is greater than the source voltage</a:t>
            </a:r>
            <a:endParaRPr/>
          </a:p>
        </p:txBody>
      </p:sp>
      <p:sp>
        <p:nvSpPr>
          <p:cNvPr id="264" name="Google Shape;264;p26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5" name="Google Shape;265;p26"/>
          <p:cNvSpPr txBox="1"/>
          <p:nvPr/>
        </p:nvSpPr>
        <p:spPr>
          <a:xfrm>
            <a:off x="11418300" y="6488700"/>
            <a:ext cx="77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Chris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"/>
          <p:cNvSpPr txBox="1"/>
          <p:nvPr>
            <p:ph type="title"/>
          </p:nvPr>
        </p:nvSpPr>
        <p:spPr>
          <a:xfrm>
            <a:off x="680321" y="930853"/>
            <a:ext cx="9613800" cy="1080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AC-DC Rectifier - Design Process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7"/>
          <p:cNvSpPr txBox="1"/>
          <p:nvPr>
            <p:ph idx="1" type="body"/>
          </p:nvPr>
        </p:nvSpPr>
        <p:spPr>
          <a:xfrm>
            <a:off x="680326" y="2336875"/>
            <a:ext cx="3819300" cy="3599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Schematics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Part Ordering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Breadboard Testing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Perfboard Soldering </a:t>
            </a:r>
            <a:endParaRPr/>
          </a:p>
        </p:txBody>
      </p:sp>
      <p:pic>
        <p:nvPicPr>
          <p:cNvPr id="272" name="Google Shape;2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4250" y="3331125"/>
            <a:ext cx="7607951" cy="3037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7"/>
          <p:cNvSpPr txBox="1"/>
          <p:nvPr>
            <p:ph idx="12" type="sldNum"/>
          </p:nvPr>
        </p:nvSpPr>
        <p:spPr>
          <a:xfrm>
            <a:off x="10729455" y="753227"/>
            <a:ext cx="1154100" cy="1090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4" name="Google Shape;274;p27"/>
          <p:cNvSpPr txBox="1"/>
          <p:nvPr/>
        </p:nvSpPr>
        <p:spPr>
          <a:xfrm>
            <a:off x="11418300" y="6488700"/>
            <a:ext cx="77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Chris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rlin">
  <a:themeElements>
    <a:clrScheme name="Blue II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